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70" r:id="rId4"/>
    <p:sldId id="259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00"/>
    <a:srgbClr val="FFFF66"/>
    <a:srgbClr val="0033CC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4" d="100"/>
          <a:sy n="64" d="100"/>
        </p:scale>
        <p:origin x="-1752" y="-5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C28928-CEF6-42DB-B32F-820EA1BFB2D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357D83-5FF2-421D-8DEF-5BD07FC028D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57D83-5FF2-421D-8DEF-5BD07FC028D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57D83-5FF2-421D-8DEF-5BD07FC028DE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57D83-5FF2-421D-8DEF-5BD07FC028DE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57D83-5FF2-421D-8DEF-5BD07FC028DE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357D83-5FF2-421D-8DEF-5BD07FC028DE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D30E4E-4EB1-4465-9CD1-5B9E58175F7D}" type="datetimeFigureOut">
              <a:rPr lang="en-US" smtClean="0"/>
              <a:pPr/>
              <a:t>3/13/2016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9C2B5D-5B57-43A4-B5FA-1906848D180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aryanabook.com/%DA%A9%D8%AA%D8%A7%D8%A8/%DA%A9%D8%B3%D8%A8-%DA%A9%D8%A7%D8%B1/%D8%B7%D8%B1%D8%A7%D8%AD%DB%8C-%D8%A7%D8%B1%D8%B2%D8%B4-%D9%BE%D8%B4%D9%86%D9%87%D8%A7%D8%AF%DB%8C.html#summary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slideshare.net/mahdinasseri/ss-31834538" TargetMode="External"/><Relationship Id="rId5" Type="http://schemas.openxmlformats.org/officeDocument/2006/relationships/hyperlink" Target="http://www.slideshare.net/mahdinasseri/ss-50914088" TargetMode="External"/><Relationship Id="rId4" Type="http://schemas.openxmlformats.org/officeDocument/2006/relationships/hyperlink" Target="http://www.slideshare.net/mahdinasseri/why-do-they-become-my-customer-value-proposition-in-business-mode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axkadeh\HAVAPEYMA\Axkade34037.jpg"/>
          <p:cNvPicPr>
            <a:picLocks noChangeAspect="1" noChangeArrowheads="1"/>
          </p:cNvPicPr>
          <p:nvPr/>
        </p:nvPicPr>
        <p:blipFill>
          <a:blip r:embed="rId3" cstate="print"/>
          <a:srcRect l="897" t="37500" b="1136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4306669"/>
            <a:ext cx="914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ens" pitchFamily="2" charset="0"/>
                <a:cs typeface="A  Mitra_5 (MRT)" pitchFamily="2" charset="-78"/>
              </a:rPr>
              <a:t>آیا</a:t>
            </a:r>
            <a:r>
              <a:rPr lang="fa-IR" sz="3600" baseline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liens" pitchFamily="2" charset="0"/>
                <a:cs typeface="A  Mitra_5 (MRT)" pitchFamily="2" charset="-78"/>
              </a:rPr>
              <a:t> به اندازه کافی برای مشتریان‌مان خوبیم؟</a:t>
            </a:r>
            <a:endParaRPr lang="fa-IR" sz="3600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liens" pitchFamily="2" charset="0"/>
              <a:cs typeface="A  Mitra_5 (MRT)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1981200" y="5105400"/>
            <a:ext cx="5257800" cy="24384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6477000"/>
            <a:ext cx="9144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B Yekan" pitchFamily="2" charset="-78"/>
              </a:rPr>
              <a:t>بر</a:t>
            </a:r>
            <a:r>
              <a:rPr lang="fa-IR" sz="160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cs typeface="B Yekan" pitchFamily="2" charset="-78"/>
              </a:rPr>
              <a:t> اساس راهنمای کتاب ”طراحی ارزش پیشنهادی“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130225"/>
            <a:ext cx="914399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10 سوال برای ارزیابی</a:t>
            </a:r>
            <a:r>
              <a:rPr lang="fa-IR" sz="3200" baseline="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 ارزش پیشنهادی‌تان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" y="580286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A Chamran" pitchFamily="2" charset="-78"/>
              </a:rPr>
              <a:t>مهدی ناصری</a:t>
            </a:r>
          </a:p>
          <a:p>
            <a:pPr algn="ctr" rtl="1"/>
            <a:r>
              <a:rPr lang="fa-IR" sz="1600" dirty="0" smtClean="0">
                <a:cs typeface="A Chamran" pitchFamily="2" charset="-78"/>
              </a:rPr>
              <a:t>مدیر توسعه کسب و کار عکس‌پرینت</a:t>
            </a:r>
            <a:endParaRPr lang="en-US" sz="1600" dirty="0">
              <a:cs typeface="A Chamr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xkade36728.jpg"/>
          <p:cNvPicPr>
            <a:picLocks noChangeAspect="1"/>
          </p:cNvPicPr>
          <p:nvPr/>
        </p:nvPicPr>
        <p:blipFill>
          <a:blip r:embed="rId2" cstate="print"/>
          <a:srcRect b="88249"/>
          <a:stretch>
            <a:fillRect/>
          </a:stretch>
        </p:blipFill>
        <p:spPr>
          <a:xfrm flipV="1">
            <a:off x="-1" y="-1"/>
            <a:ext cx="9144001" cy="928689"/>
          </a:xfrm>
          <a:prstGeom prst="rect">
            <a:avLst/>
          </a:prstGeom>
        </p:spPr>
      </p:pic>
      <p:pic>
        <p:nvPicPr>
          <p:cNvPr id="6" name="Picture 5" descr="Axkade36728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" y="900111"/>
            <a:ext cx="9144001" cy="595788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130568" y="5023009"/>
            <a:ext cx="112723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5</a:t>
            </a:r>
            <a:endParaRPr lang="en-US" sz="13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762000" y="-4572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90600" y="65782"/>
            <a:ext cx="731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توأمان به کارهای کارکردی، احساسی و اجتماعی می‌پردازد</a:t>
            </a:r>
            <a:r>
              <a:rPr lang="fa-IR" sz="32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fa-IR" sz="32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axkadeh\HAVAPEYMA\Axkade10354.jpg"/>
          <p:cNvPicPr>
            <a:picLocks noChangeAspect="1" noChangeArrowheads="1"/>
          </p:cNvPicPr>
          <p:nvPr/>
        </p:nvPicPr>
        <p:blipFill>
          <a:blip r:embed="rId2" cstate="print"/>
          <a:srcRect l="2097" r="89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762000" y="-4572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65782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با نحوه اندازه‌گیری موفقیت از سوی مشتریان هم‌راستا است</a:t>
            </a:r>
            <a:r>
              <a:rPr lang="fa-IR" sz="36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en-US" sz="36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410" y="4724400"/>
            <a:ext cx="131799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6</a:t>
            </a:r>
            <a:endParaRPr lang="en-US" sz="16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axkadeh\HAVAPEYMA\Axkade21401.jpg"/>
          <p:cNvPicPr>
            <a:picLocks noChangeAspect="1" noChangeArrowheads="1"/>
          </p:cNvPicPr>
          <p:nvPr/>
        </p:nvPicPr>
        <p:blipFill>
          <a:blip r:embed="rId2" cstate="print"/>
          <a:srcRect t="3793" b="1214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7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724400" y="1981200"/>
            <a:ext cx="131799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7</a:t>
            </a:r>
            <a:endParaRPr lang="en-US" sz="16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62000" y="-457200"/>
            <a:ext cx="7696200" cy="22860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90600" y="152400"/>
            <a:ext cx="73152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بر روی کارها، درسرها و منفعت‌های گروه بزرگی از مشتریان یا گروه کوچکی از مشتریانی که حاضرند مبلغ زیادی بابت آن پرداخت کنند متمرکز شده است</a:t>
            </a:r>
            <a:r>
              <a:rPr lang="fa-IR" sz="32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fa-IR" sz="32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D:\axkadeh\Axkade32757.jpg"/>
          <p:cNvPicPr>
            <a:picLocks noChangeAspect="1" noChangeArrowheads="1"/>
          </p:cNvPicPr>
          <p:nvPr/>
        </p:nvPicPr>
        <p:blipFill>
          <a:blip r:embed="rId2" cstate="print"/>
          <a:srcRect l="8160" r="2827"/>
          <a:stretch>
            <a:fillRect/>
          </a:stretch>
        </p:blipFill>
        <p:spPr bwMode="auto">
          <a:xfrm>
            <a:off x="0" y="1"/>
            <a:ext cx="9144000" cy="6857999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97263" y="1262152"/>
            <a:ext cx="970137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8</a:t>
            </a:r>
            <a:endParaRPr lang="en-US" sz="115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90600" y="5816025"/>
            <a:ext cx="7315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به شکل معناداری متمایز از رقباست</a:t>
            </a:r>
            <a:r>
              <a:rPr lang="fa-IR" sz="40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en-US" sz="40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D:\axkadeh\HAVAPEYMA\Axkade21044.jpg"/>
          <p:cNvPicPr>
            <a:picLocks noChangeAspect="1" noChangeArrowheads="1"/>
          </p:cNvPicPr>
          <p:nvPr/>
        </p:nvPicPr>
        <p:blipFill>
          <a:blip r:embed="rId2" cstate="print"/>
          <a:srcRect t="21342" b="28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819400" y="2687122"/>
            <a:ext cx="1317990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6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9</a:t>
            </a:r>
            <a:endParaRPr lang="en-US" sz="16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990600" y="5638800"/>
            <a:ext cx="7315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حداقل در یک بعد، به طور اساسی بهتر از رقبا عمل می‌کند</a:t>
            </a:r>
            <a:r>
              <a:rPr lang="fa-IR" sz="36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en-US" sz="36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axkadeh\Axkade5449.jpg"/>
          <p:cNvPicPr>
            <a:picLocks noChangeAspect="1" noChangeArrowheads="1"/>
          </p:cNvPicPr>
          <p:nvPr/>
        </p:nvPicPr>
        <p:blipFill>
          <a:blip r:embed="rId2" cstate="print"/>
          <a:srcRect r="2122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819400" y="576352"/>
            <a:ext cx="1755609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10</a:t>
            </a:r>
            <a:endParaRPr lang="en-US" sz="115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5859959"/>
            <a:ext cx="731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تقلید از آن مشکل است</a:t>
            </a:r>
            <a:r>
              <a:rPr lang="fa-IR" sz="44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fa-IR" sz="44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56111" t="16889" r="33333" b="1022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>
            <a:hlinkClick r:id="rId4"/>
          </p:cNvPr>
          <p:cNvPicPr>
            <a:picLocks noChangeAspect="1" noChangeArrowheads="1"/>
          </p:cNvPicPr>
          <p:nvPr/>
        </p:nvPicPr>
        <p:blipFill>
          <a:blip r:embed="rId3" cstate="print"/>
          <a:srcRect t="16889" r="33333" b="10222"/>
          <a:stretch>
            <a:fillRect/>
          </a:stretch>
        </p:blipFill>
        <p:spPr bwMode="auto">
          <a:xfrm>
            <a:off x="0" y="0"/>
            <a:ext cx="9144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ounded Rectangle 5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0600" y="5859959"/>
            <a:ext cx="731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در کتاب فوق بیشتر در این باره بخوانید</a:t>
            </a:r>
            <a:endParaRPr lang="fa-IR" sz="44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99233" y="5029200"/>
            <a:ext cx="2053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روی تصویر کلیک </a:t>
            </a: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کنید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hlinkClick r:id="rId4"/>
              </a:rPr>
              <a:t>http://www.slideshare.net/mahdinasseri/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356318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 </a:t>
            </a:r>
          </a:p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</a:t>
            </a:r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axkadeh\HAVAPEYMA\Axkade8024.jpg"/>
          <p:cNvPicPr>
            <a:picLocks noChangeAspect="1" noChangeArrowheads="1"/>
          </p:cNvPicPr>
          <p:nvPr/>
        </p:nvPicPr>
        <p:blipFill>
          <a:blip r:embed="rId2" cstate="print"/>
          <a:srcRect l="1113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0"/>
            <a:ext cx="35814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ارزش </a:t>
            </a:r>
            <a:r>
              <a:rPr lang="fa-IR" sz="44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پیشنهادی</a:t>
            </a:r>
            <a:endParaRPr lang="en-US" sz="4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5715000"/>
            <a:ext cx="7620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توصیف کننده فایده‌هایی است که مشتریان می‌توانند از محصولات و خدمات شما انتظار داشته باشند</a:t>
            </a:r>
            <a:endParaRPr lang="en-US" sz="32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Administrator\Desktop\pres\airplane_3-wallpaper-1366x768.jpg"/>
          <p:cNvPicPr>
            <a:picLocks noChangeAspect="1" noChangeArrowheads="1"/>
          </p:cNvPicPr>
          <p:nvPr/>
        </p:nvPicPr>
        <p:blipFill>
          <a:blip r:embed="rId3" cstate="print"/>
          <a:srcRect b="83003"/>
          <a:stretch>
            <a:fillRect/>
          </a:stretch>
        </p:blipFill>
        <p:spPr bwMode="auto">
          <a:xfrm flipV="1">
            <a:off x="0" y="0"/>
            <a:ext cx="9144000" cy="1711989"/>
          </a:xfrm>
          <a:prstGeom prst="rect">
            <a:avLst/>
          </a:prstGeom>
          <a:noFill/>
        </p:spPr>
      </p:pic>
      <p:pic>
        <p:nvPicPr>
          <p:cNvPr id="13314" name="Picture 2" descr="C:\Documents and Settings\Administrator\Desktop\pres\airplane_3-wallpaper-1366x76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17011"/>
            <a:ext cx="9144000" cy="5140990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048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A  Mitra_5 (MRT)" pitchFamily="2" charset="-78"/>
              </a:rPr>
              <a:t>قبل از ادامه مطالعه </a:t>
            </a:r>
            <a:r>
              <a:rPr lang="fa-IR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یاد بگیرید</a:t>
            </a:r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0400" y="3429000"/>
            <a:ext cx="2433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بوم مدل کسب و کار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096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ارزش پیشنهادی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48400" y="2514600"/>
            <a:ext cx="2475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بوم ارزش پیشنهادی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Administrator\Desktop\pres\airplane_3-wallpaper-1366x768.jpg"/>
          <p:cNvPicPr>
            <a:picLocks noChangeAspect="1" noChangeArrowheads="1"/>
          </p:cNvPicPr>
          <p:nvPr/>
        </p:nvPicPr>
        <p:blipFill>
          <a:blip r:embed="rId3" cstate="print"/>
          <a:srcRect b="83003"/>
          <a:stretch>
            <a:fillRect/>
          </a:stretch>
        </p:blipFill>
        <p:spPr bwMode="auto">
          <a:xfrm flipV="1">
            <a:off x="0" y="0"/>
            <a:ext cx="9144000" cy="1711989"/>
          </a:xfrm>
          <a:prstGeom prst="rect">
            <a:avLst/>
          </a:prstGeom>
          <a:noFill/>
        </p:spPr>
      </p:pic>
      <p:pic>
        <p:nvPicPr>
          <p:cNvPr id="13314" name="Picture 2" descr="C:\Documents and Settings\Administrator\Desktop\pres\airplane_3-wallpaper-1366x76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17011"/>
            <a:ext cx="9144000" cy="5140990"/>
          </a:xfrm>
          <a:prstGeom prst="rect">
            <a:avLst/>
          </a:prstGeom>
          <a:noFill/>
        </p:spPr>
      </p:pic>
      <p:sp>
        <p:nvSpPr>
          <p:cNvPr id="67" name="Rectangle 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048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A  Mitra_5 (MRT)" pitchFamily="2" charset="-78"/>
              </a:rPr>
              <a:t>قبل از ادامه مطالعه </a:t>
            </a:r>
            <a:r>
              <a:rPr lang="fa-IR" sz="4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یاد بگیرید</a:t>
            </a:r>
            <a:endParaRPr lang="en-US" sz="40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200400" y="3429000"/>
            <a:ext cx="24336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بوم مدل کسب و کار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-152400" y="6096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ارزش پیشنهادی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48400" y="2514600"/>
            <a:ext cx="247535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بوم ارزش پیشنهادی</a:t>
            </a:r>
            <a:endParaRPr 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cxnSp>
        <p:nvCxnSpPr>
          <p:cNvPr id="13" name="Elbow Connector 12"/>
          <p:cNvCxnSpPr/>
          <p:nvPr/>
        </p:nvCxnSpPr>
        <p:spPr>
          <a:xfrm flipV="1">
            <a:off x="5410200" y="5638800"/>
            <a:ext cx="838200" cy="762000"/>
          </a:xfrm>
          <a:prstGeom prst="bentConnector3">
            <a:avLst>
              <a:gd name="adj1" fmla="val 157532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/>
          <p:nvPr/>
        </p:nvCxnSpPr>
        <p:spPr>
          <a:xfrm rot="10800000">
            <a:off x="2590800" y="5638800"/>
            <a:ext cx="914398" cy="762000"/>
          </a:xfrm>
          <a:prstGeom prst="bentConnector3">
            <a:avLst>
              <a:gd name="adj1" fmla="val 165715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hlinkClick r:id="rId4"/>
          </p:cNvPr>
          <p:cNvSpPr/>
          <p:nvPr/>
        </p:nvSpPr>
        <p:spPr>
          <a:xfrm>
            <a:off x="2706189" y="5410200"/>
            <a:ext cx="533400" cy="559526"/>
          </a:xfrm>
          <a:prstGeom prst="ellipse">
            <a:avLst/>
          </a:prstGeom>
          <a:solidFill>
            <a:srgbClr val="FFFF00">
              <a:alpha val="30196"/>
            </a:srgbClr>
          </a:solidFill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hlinkClick r:id="rId4"/>
          </p:cNvPr>
          <p:cNvSpPr/>
          <p:nvPr/>
        </p:nvSpPr>
        <p:spPr>
          <a:xfrm>
            <a:off x="5664926" y="5397137"/>
            <a:ext cx="533400" cy="533400"/>
          </a:xfrm>
          <a:prstGeom prst="ellipse">
            <a:avLst/>
          </a:prstGeom>
          <a:solidFill>
            <a:srgbClr val="FFFF00">
              <a:alpha val="30196"/>
            </a:srgbClr>
          </a:solidFill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hlinkClick r:id="rId5"/>
          </p:cNvPr>
          <p:cNvSpPr/>
          <p:nvPr/>
        </p:nvSpPr>
        <p:spPr>
          <a:xfrm rot="21311009">
            <a:off x="5036160" y="5032205"/>
            <a:ext cx="3886200" cy="21522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hlinkClick r:id="rId5"/>
          </p:cNvPr>
          <p:cNvSpPr/>
          <p:nvPr/>
        </p:nvSpPr>
        <p:spPr>
          <a:xfrm rot="315944">
            <a:off x="1676" y="5054674"/>
            <a:ext cx="3886200" cy="215222"/>
          </a:xfrm>
          <a:prstGeom prst="rect">
            <a:avLst/>
          </a:prstGeom>
          <a:solidFill>
            <a:srgbClr val="FFFF00">
              <a:alpha val="30196"/>
            </a:srgbClr>
          </a:solidFill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Elbow Connector 41"/>
          <p:cNvCxnSpPr>
            <a:endCxn id="40" idx="0"/>
          </p:cNvCxnSpPr>
          <p:nvPr/>
        </p:nvCxnSpPr>
        <p:spPr>
          <a:xfrm rot="5400000">
            <a:off x="6341714" y="3677304"/>
            <a:ext cx="1983791" cy="726770"/>
          </a:xfrm>
          <a:prstGeom prst="bentConnector3">
            <a:avLst>
              <a:gd name="adj1" fmla="val 50000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Elbow Connector 51"/>
          <p:cNvCxnSpPr>
            <a:endCxn id="41" idx="0"/>
          </p:cNvCxnSpPr>
          <p:nvPr/>
        </p:nvCxnSpPr>
        <p:spPr>
          <a:xfrm rot="10800000" flipV="1">
            <a:off x="1954652" y="2819400"/>
            <a:ext cx="4295336" cy="2235728"/>
          </a:xfrm>
          <a:prstGeom prst="bentConnector2">
            <a:avLst/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57">
            <a:hlinkClick r:id="rId6"/>
          </p:cNvPr>
          <p:cNvSpPr/>
          <p:nvPr/>
        </p:nvSpPr>
        <p:spPr>
          <a:xfrm>
            <a:off x="3962400" y="4572000"/>
            <a:ext cx="990600" cy="990600"/>
          </a:xfrm>
          <a:prstGeom prst="ellipse">
            <a:avLst/>
          </a:prstGeom>
          <a:solidFill>
            <a:srgbClr val="FFFF00">
              <a:alpha val="30196"/>
            </a:srgbClr>
          </a:solidFill>
          <a:ln>
            <a:solidFill>
              <a:srgbClr val="FFFF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Elbow Connector 58"/>
          <p:cNvCxnSpPr>
            <a:stCxn id="7" idx="3"/>
            <a:endCxn id="58" idx="7"/>
          </p:cNvCxnSpPr>
          <p:nvPr/>
        </p:nvCxnSpPr>
        <p:spPr>
          <a:xfrm flipH="1">
            <a:off x="4807930" y="3690610"/>
            <a:ext cx="826150" cy="1026460"/>
          </a:xfrm>
          <a:prstGeom prst="bentConnector4">
            <a:avLst>
              <a:gd name="adj1" fmla="val -27671"/>
              <a:gd name="adj2" fmla="val 55677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Elbow Connector 58"/>
          <p:cNvCxnSpPr>
            <a:stCxn id="7" idx="1"/>
            <a:endCxn id="58" idx="1"/>
          </p:cNvCxnSpPr>
          <p:nvPr/>
        </p:nvCxnSpPr>
        <p:spPr>
          <a:xfrm rot="10800000" flipH="1" flipV="1">
            <a:off x="3200400" y="3690610"/>
            <a:ext cx="907070" cy="1026460"/>
          </a:xfrm>
          <a:prstGeom prst="bentConnector4">
            <a:avLst>
              <a:gd name="adj1" fmla="val -25202"/>
              <a:gd name="adj2" fmla="val 55677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1752600" y="1066800"/>
            <a:ext cx="3073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solidFill>
                  <a:schemeClr val="bg1">
                    <a:lumMod val="85000"/>
                  </a:schemeClr>
                </a:solidFill>
                <a:cs typeface="B Yekan" pitchFamily="2" charset="-78"/>
              </a:rPr>
              <a:t>روی</a:t>
            </a:r>
            <a:r>
              <a:rPr lang="fa-IR" baseline="0" dirty="0" smtClean="0">
                <a:solidFill>
                  <a:schemeClr val="bg1">
                    <a:lumMod val="85000"/>
                  </a:schemeClr>
                </a:solidFill>
                <a:cs typeface="B Yekan" pitchFamily="2" charset="-78"/>
              </a:rPr>
              <a:t> ناحیه‌های نقطه‌چین کلیک کنید</a:t>
            </a:r>
            <a:endParaRPr lang="en-US" dirty="0">
              <a:solidFill>
                <a:schemeClr val="bg1">
                  <a:lumMod val="85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axkadeh\HAVAPEYMA\Axkade6607.jpg"/>
          <p:cNvPicPr>
            <a:picLocks noChangeAspect="1" noChangeArrowheads="1"/>
          </p:cNvPicPr>
          <p:nvPr/>
        </p:nvPicPr>
        <p:blipFill>
          <a:blip r:embed="rId2" cstate="print"/>
          <a:srcRect l="11458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28" name="Rectangle 2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343400" y="1009471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B Yekan" pitchFamily="2" charset="-78"/>
              </a:rPr>
              <a:t>از </a:t>
            </a:r>
            <a:r>
              <a:rPr lang="fa-IR" sz="60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raffiti Treat" pitchFamily="2" charset="0"/>
                <a:cs typeface="A  Mitra_5 (MRT)" pitchFamily="2" charset="-78"/>
              </a:rPr>
              <a:t>10سوال</a:t>
            </a:r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B Yekan" pitchFamily="2" charset="-78"/>
              </a:rPr>
              <a:t> زیر برای یکپارچه‌سازی بینش‌هایی که از مشتری کسب کرده‌اید استفاده کنید.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990600" y="5704582"/>
            <a:ext cx="731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این سوال‌ها را در هنگام تصمیم‌گیری در مورد انتخاب نمونه‌ها برای کاوش و آزمون با مشتری به کار ببرید</a:t>
            </a:r>
            <a:endParaRPr lang="en-US" sz="32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  <p:cxnSp>
        <p:nvCxnSpPr>
          <p:cNvPr id="10" name="Elbow Connector 51"/>
          <p:cNvCxnSpPr/>
          <p:nvPr/>
        </p:nvCxnSpPr>
        <p:spPr>
          <a:xfrm>
            <a:off x="1905000" y="248918"/>
            <a:ext cx="6248400" cy="1211945"/>
          </a:xfrm>
          <a:prstGeom prst="bentConnector3">
            <a:avLst>
              <a:gd name="adj1" fmla="val 105819"/>
            </a:avLst>
          </a:prstGeom>
          <a:ln w="28575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 flipV="1">
            <a:off x="1803763" y="342900"/>
            <a:ext cx="2286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Documents and Settings\Administrator\Desktop\pres\airplanes-free-airplane-private-planes-walls_483881.jpg"/>
          <p:cNvPicPr>
            <a:picLocks noChangeAspect="1" noChangeArrowheads="1"/>
          </p:cNvPicPr>
          <p:nvPr/>
        </p:nvPicPr>
        <p:blipFill>
          <a:blip r:embed="rId3" cstate="print"/>
          <a:srcRect l="6944" r="972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1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90600" y="5830669"/>
            <a:ext cx="7315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در دل یک کسب و کار عالی قرار گرفته است</a:t>
            </a:r>
            <a:r>
              <a:rPr lang="fa-IR" sz="36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en-US" sz="36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9600" y="457200"/>
            <a:ext cx="112723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1</a:t>
            </a:r>
            <a:endParaRPr lang="en-US" sz="13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axkadeh\HAVAPEYMA\Axkade17991.jpg"/>
          <p:cNvPicPr>
            <a:picLocks noChangeAspect="1" noChangeArrowheads="1"/>
          </p:cNvPicPr>
          <p:nvPr/>
        </p:nvPicPr>
        <p:blipFill>
          <a:blip r:embed="rId2" cstate="print"/>
          <a:srcRect l="18621" r="6260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0600" y="5715000"/>
            <a:ext cx="731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بر روی مهم‌ترین کارها، شدیدترین دردسرها و ضروری‌ترین منفعت‌ها متمرکز است</a:t>
            </a:r>
            <a:r>
              <a:rPr lang="fa-IR" sz="32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en-US" sz="32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38600" y="527209"/>
            <a:ext cx="112723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2</a:t>
            </a:r>
            <a:endParaRPr lang="en-US" sz="13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axkadeh\HAVAPEYMA\Axkade20365.jpg"/>
          <p:cNvPicPr>
            <a:picLocks noChangeAspect="1" noChangeArrowheads="1"/>
          </p:cNvPicPr>
          <p:nvPr/>
        </p:nvPicPr>
        <p:blipFill>
          <a:blip r:embed="rId2" cstate="print"/>
          <a:srcRect r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0600" y="5715000"/>
            <a:ext cx="731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تمرکزش بر روی کارهای انجام نشده، دردسرهای حل نشده و منفعت‌های محقق نشده است</a:t>
            </a:r>
            <a:r>
              <a:rPr lang="fa-IR" sz="32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en-US" sz="32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010400" y="222409"/>
            <a:ext cx="112723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3</a:t>
            </a:r>
            <a:endParaRPr lang="en-US" sz="13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axkadeh\HAVAPEYMA\Axkade8238.jpg"/>
          <p:cNvPicPr>
            <a:picLocks noChangeAspect="1" noChangeArrowheads="1"/>
          </p:cNvPicPr>
          <p:nvPr/>
        </p:nvPicPr>
        <p:blipFill>
          <a:blip r:embed="rId2" cstate="print"/>
          <a:srcRect l="13411" r="1237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762000" y="5638800"/>
            <a:ext cx="7696200" cy="1752600"/>
          </a:xfrm>
          <a:prstGeom prst="roundRect">
            <a:avLst>
              <a:gd name="adj" fmla="val 4468"/>
            </a:avLst>
          </a:prstGeom>
          <a:solidFill>
            <a:srgbClr val="FFFF6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0600" y="5715000"/>
            <a:ext cx="7315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آیا بر تعداد محدودی دردسرکاه و منفعت‌ساز تمرکز کرده است و آنها را به بهترین نحو انجام می‌دهد</a:t>
            </a:r>
            <a:r>
              <a:rPr lang="fa-IR" sz="3200" dirty="0" smtClean="0">
                <a:solidFill>
                  <a:srgbClr val="0033CC"/>
                </a:solidFill>
                <a:latin typeface="A Rezvan" pitchFamily="2" charset="-78"/>
                <a:cs typeface="A Rezvan" pitchFamily="2" charset="-78"/>
              </a:rPr>
              <a:t>؟</a:t>
            </a:r>
            <a:endParaRPr lang="fa-IR" sz="3200" dirty="0">
              <a:solidFill>
                <a:srgbClr val="0033CC"/>
              </a:solidFill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2737009"/>
            <a:ext cx="112723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 Mitra_5 (MRT)" pitchFamily="2" charset="-78"/>
              </a:rPr>
              <a:t>4</a:t>
            </a:r>
            <a:endParaRPr lang="en-US" sz="13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 Mitra_5 (MRT)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316</Words>
  <Application>Microsoft Office PowerPoint</Application>
  <PresentationFormat>On-screen Show (4:3)</PresentationFormat>
  <Paragraphs>55</Paragraphs>
  <Slides>17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Office Theme</vt:lpstr>
      <vt:lpstr>Slide 1</vt:lpstr>
      <vt:lpstr>Slide 2</vt:lpstr>
      <vt:lpstr>Slide 3</vt:lpstr>
      <vt:lpstr>Slide 4</vt:lpstr>
      <vt:lpstr>Slide 5</vt:lpstr>
      <vt:lpstr>1</vt:lpstr>
      <vt:lpstr>Slide 7</vt:lpstr>
      <vt:lpstr>Slide 8</vt:lpstr>
      <vt:lpstr>Slide 9</vt:lpstr>
      <vt:lpstr>Slide 10</vt:lpstr>
      <vt:lpstr>Slide 11</vt:lpstr>
      <vt:lpstr>7</vt:lpstr>
      <vt:lpstr>Slide 13</vt:lpstr>
      <vt:lpstr>Slide 14</vt:lpstr>
      <vt:lpstr>Slide 15</vt:lpstr>
      <vt:lpstr>Slide 16</vt:lpstr>
      <vt:lpstr>Slide 17</vt:lpstr>
    </vt:vector>
  </TitlesOfParts>
  <Company>NPSoft.ir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NPSoft</dc:creator>
  <cp:lastModifiedBy>NPSoft</cp:lastModifiedBy>
  <cp:revision>24</cp:revision>
  <dcterms:created xsi:type="dcterms:W3CDTF">2016-03-12T18:03:32Z</dcterms:created>
  <dcterms:modified xsi:type="dcterms:W3CDTF">2016-03-13T10:07:08Z</dcterms:modified>
</cp:coreProperties>
</file>